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3" r:id="rId1"/>
  </p:sldMasterIdLst>
  <p:notesMasterIdLst>
    <p:notesMasterId r:id="rId23"/>
  </p:notesMasterIdLst>
  <p:handoutMasterIdLst>
    <p:handoutMasterId r:id="rId24"/>
  </p:handoutMasterIdLst>
  <p:sldIdLst>
    <p:sldId id="355" r:id="rId2"/>
    <p:sldId id="257" r:id="rId3"/>
    <p:sldId id="258" r:id="rId4"/>
    <p:sldId id="552" r:id="rId5"/>
    <p:sldId id="586" r:id="rId6"/>
    <p:sldId id="587" r:id="rId7"/>
    <p:sldId id="588" r:id="rId8"/>
    <p:sldId id="575" r:id="rId9"/>
    <p:sldId id="589" r:id="rId10"/>
    <p:sldId id="594" r:id="rId11"/>
    <p:sldId id="590" r:id="rId12"/>
    <p:sldId id="595" r:id="rId13"/>
    <p:sldId id="596" r:id="rId14"/>
    <p:sldId id="591" r:id="rId15"/>
    <p:sldId id="597" r:id="rId16"/>
    <p:sldId id="598" r:id="rId17"/>
    <p:sldId id="600" r:id="rId18"/>
    <p:sldId id="604" r:id="rId19"/>
    <p:sldId id="602" r:id="rId20"/>
    <p:sldId id="606" r:id="rId21"/>
    <p:sldId id="605" r:id="rId22"/>
  </p:sldIdLst>
  <p:sldSz cx="9144000" cy="6858000" type="screen4x3"/>
  <p:notesSz cx="6858000" cy="994568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1927" userDrawn="1">
          <p15:clr>
            <a:srgbClr val="A4A3A4"/>
          </p15:clr>
        </p15:guide>
        <p15:guide id="3" orient="horz" pos="4201">
          <p15:clr>
            <a:srgbClr val="A4A3A4"/>
          </p15:clr>
        </p15:guide>
        <p15:guide id="4" orient="horz" pos="3929" userDrawn="1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482">
          <p15:clr>
            <a:srgbClr val="A4A3A4"/>
          </p15:clr>
        </p15:guide>
        <p15:guide id="7" orient="horz" pos="164">
          <p15:clr>
            <a:srgbClr val="A4A3A4"/>
          </p15:clr>
        </p15:guide>
        <p15:guide id="8" orient="horz" pos="2205" userDrawn="1">
          <p15:clr>
            <a:srgbClr val="A4A3A4"/>
          </p15:clr>
        </p15:guide>
        <p15:guide id="9" orient="horz" pos="754">
          <p15:clr>
            <a:srgbClr val="A4A3A4"/>
          </p15:clr>
        </p15:guide>
        <p15:guide id="10" pos="2925" userDrawn="1">
          <p15:clr>
            <a:srgbClr val="A4A3A4"/>
          </p15:clr>
        </p15:guide>
        <p15:guide id="11" pos="4422" userDrawn="1">
          <p15:clr>
            <a:srgbClr val="A4A3A4"/>
          </p15:clr>
        </p15:guide>
        <p15:guide id="12" pos="204">
          <p15:clr>
            <a:srgbClr val="A4A3A4"/>
          </p15:clr>
        </p15:guide>
        <p15:guide id="13" pos="5556">
          <p15:clr>
            <a:srgbClr val="A4A3A4"/>
          </p15:clr>
        </p15:guide>
        <p15:guide id="14" orient="horz" pos="1117" userDrawn="1">
          <p15:clr>
            <a:srgbClr val="A4A3A4"/>
          </p15:clr>
        </p15:guide>
        <p15:guide id="15" orient="horz" pos="2069" userDrawn="1">
          <p15:clr>
            <a:srgbClr val="A4A3A4"/>
          </p15:clr>
        </p15:guide>
        <p15:guide id="16" orient="horz" pos="3158">
          <p15:clr>
            <a:srgbClr val="A4A3A4"/>
          </p15:clr>
        </p15:guide>
        <p15:guide id="17" pos="2517">
          <p15:clr>
            <a:srgbClr val="A4A3A4"/>
          </p15:clr>
        </p15:guide>
        <p15:guide id="18" pos="657">
          <p15:clr>
            <a:srgbClr val="A4A3A4"/>
          </p15:clr>
        </p15:guide>
        <p15:guide id="19" pos="930">
          <p15:clr>
            <a:srgbClr val="A4A3A4"/>
          </p15:clr>
        </p15:guide>
        <p15:guide id="20" pos="1156">
          <p15:clr>
            <a:srgbClr val="A4A3A4"/>
          </p15:clr>
        </p15:guide>
        <p15:guide id="21" pos="3833" userDrawn="1">
          <p15:clr>
            <a:srgbClr val="A4A3A4"/>
          </p15:clr>
        </p15:guide>
        <p15:guide id="22" pos="5284">
          <p15:clr>
            <a:srgbClr val="A4A3A4"/>
          </p15:clr>
        </p15:guide>
        <p15:guide id="23" pos="5012">
          <p15:clr>
            <a:srgbClr val="A4A3A4"/>
          </p15:clr>
        </p15:guide>
        <p15:guide id="24" orient="horz" pos="1434">
          <p15:clr>
            <a:srgbClr val="A4A3A4"/>
          </p15:clr>
        </p15:guide>
        <p15:guide id="25" orient="horz" pos="3974">
          <p15:clr>
            <a:srgbClr val="A4A3A4"/>
          </p15:clr>
        </p15:guide>
        <p15:guide id="26" orient="horz" pos="391">
          <p15:clr>
            <a:srgbClr val="A4A3A4"/>
          </p15:clr>
        </p15:guide>
        <p15:guide id="27" orient="horz" pos="3884">
          <p15:clr>
            <a:srgbClr val="A4A3A4"/>
          </p15:clr>
        </p15:guide>
        <p15:guide id="28" pos="2200">
          <p15:clr>
            <a:srgbClr val="A4A3A4"/>
          </p15:clr>
        </p15:guide>
        <p15:guide id="29" pos="521">
          <p15:clr>
            <a:srgbClr val="A4A3A4"/>
          </p15:clr>
        </p15:guide>
        <p15:guide id="30" pos="4150">
          <p15:clr>
            <a:srgbClr val="A4A3A4"/>
          </p15:clr>
        </p15:guide>
        <p15:guide id="31" pos="2971">
          <p15:clr>
            <a:srgbClr val="A4A3A4"/>
          </p15:clr>
        </p15:guide>
        <p15:guide id="32" pos="1565">
          <p15:clr>
            <a:srgbClr val="A4A3A4"/>
          </p15:clr>
        </p15:guide>
        <p15:guide id="33" orient="horz" pos="17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ECFF"/>
    <a:srgbClr val="0000CC"/>
    <a:srgbClr val="3333CC"/>
    <a:srgbClr val="000066"/>
    <a:srgbClr val="FFCCCC"/>
    <a:srgbClr val="EAEAEA"/>
    <a:srgbClr val="FFCCFF"/>
    <a:srgbClr val="FF99CC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 autoAdjust="0"/>
    <p:restoredTop sz="92831" autoAdjust="0"/>
  </p:normalViewPr>
  <p:slideViewPr>
    <p:cSldViewPr>
      <p:cViewPr varScale="1">
        <p:scale>
          <a:sx n="102" d="100"/>
          <a:sy n="102" d="100"/>
        </p:scale>
        <p:origin x="1908" y="114"/>
      </p:cViewPr>
      <p:guideLst>
        <p:guide orient="horz" pos="1389"/>
        <p:guide pos="1927"/>
        <p:guide orient="horz" pos="4201"/>
        <p:guide orient="horz" pos="3929"/>
        <p:guide orient="horz" pos="890"/>
        <p:guide orient="horz" pos="482"/>
        <p:guide orient="horz" pos="164"/>
        <p:guide orient="horz" pos="2205"/>
        <p:guide orient="horz" pos="754"/>
        <p:guide pos="2925"/>
        <p:guide pos="4422"/>
        <p:guide pos="204"/>
        <p:guide pos="5556"/>
        <p:guide orient="horz" pos="1117"/>
        <p:guide orient="horz" pos="2069"/>
        <p:guide orient="horz" pos="3158"/>
        <p:guide pos="2517"/>
        <p:guide pos="657"/>
        <p:guide pos="930"/>
        <p:guide pos="1156"/>
        <p:guide pos="3833"/>
        <p:guide pos="5284"/>
        <p:guide pos="5012"/>
        <p:guide orient="horz" pos="1434"/>
        <p:guide orient="horz" pos="3974"/>
        <p:guide orient="horz" pos="391"/>
        <p:guide orient="horz" pos="3884"/>
        <p:guide pos="2200"/>
        <p:guide pos="521"/>
        <p:guide pos="4150"/>
        <p:guide pos="2971"/>
        <p:guide pos="1565"/>
        <p:guide orient="horz" pos="170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029" y="58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426" cy="497921"/>
          </a:xfrm>
          <a:prstGeom prst="rect">
            <a:avLst/>
          </a:prstGeom>
        </p:spPr>
        <p:txBody>
          <a:bodyPr vert="horz" lIns="91904" tIns="45952" rIns="91904" bIns="4595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972" y="0"/>
            <a:ext cx="2971426" cy="497921"/>
          </a:xfrm>
          <a:prstGeom prst="rect">
            <a:avLst/>
          </a:prstGeom>
        </p:spPr>
        <p:txBody>
          <a:bodyPr vert="horz" lIns="91904" tIns="45952" rIns="91904" bIns="45952" rtlCol="0"/>
          <a:lstStyle>
            <a:lvl1pPr algn="r">
              <a:defRPr sz="1200"/>
            </a:lvl1pPr>
          </a:lstStyle>
          <a:p>
            <a:fld id="{737DB9E3-8F88-4F34-A719-8EB692B4F6CE}" type="datetimeFigureOut">
              <a:rPr lang="ko-KR" altLang="en-US" smtClean="0"/>
              <a:pPr/>
              <a:t>2024-08-08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6176"/>
            <a:ext cx="2971426" cy="497921"/>
          </a:xfrm>
          <a:prstGeom prst="rect">
            <a:avLst/>
          </a:prstGeom>
        </p:spPr>
        <p:txBody>
          <a:bodyPr vert="horz" lIns="91904" tIns="45952" rIns="91904" bIns="4595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972" y="9446176"/>
            <a:ext cx="2971426" cy="497921"/>
          </a:xfrm>
          <a:prstGeom prst="rect">
            <a:avLst/>
          </a:prstGeom>
        </p:spPr>
        <p:txBody>
          <a:bodyPr vert="horz" lIns="91904" tIns="45952" rIns="91904" bIns="45952" rtlCol="0" anchor="b"/>
          <a:lstStyle>
            <a:lvl1pPr algn="r">
              <a:defRPr sz="1200"/>
            </a:lvl1pPr>
          </a:lstStyle>
          <a:p>
            <a:fld id="{7CFAE11F-D94C-4461-A271-98864DDBCF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76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70679" cy="49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8" tIns="45859" rIns="91718" bIns="4585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5722" y="1"/>
            <a:ext cx="2970678" cy="49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8" tIns="45859" rIns="91718" bIns="4585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2975" y="746125"/>
            <a:ext cx="4972050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282" y="4724242"/>
            <a:ext cx="5487040" cy="447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8" tIns="45859" rIns="91718" bIns="4585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6896"/>
            <a:ext cx="297067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8" tIns="45859" rIns="91718" bIns="4585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722" y="9446896"/>
            <a:ext cx="2970678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8" tIns="45859" rIns="91718" bIns="4585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D4B59163-1251-47B0-8FD6-D5BAAE32CB3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16185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5887F-DE49-4903-BF03-34B003AE9E69}" type="slidenum">
              <a:rPr lang="en-US" altLang="ko-KR" smtClean="0">
                <a:solidFill>
                  <a:prstClr val="black"/>
                </a:solidFill>
              </a:rPr>
              <a:pPr/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99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944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468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235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072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88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B59163-1251-47B0-8FD6-D5BAAE32CB35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38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306388" y="6559550"/>
            <a:ext cx="2728912" cy="200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0000">
            <a:spAutoFit/>
          </a:bodyPr>
          <a:lstStyle/>
          <a:p>
            <a:pPr eaLnBrk="1" latinLnBrk="1" hangingPunct="1">
              <a:defRPr/>
            </a:pPr>
            <a:r>
              <a:rPr kumimoji="1" lang="en-US" altLang="ko-KR" sz="700" b="1" dirty="0">
                <a:solidFill>
                  <a:srgbClr val="A6A6A6"/>
                </a:solidFill>
                <a:latin typeface="맑은 고딕" pitchFamily="50" charset="-127"/>
                <a:ea typeface="맑은 고딕" pitchFamily="50" charset="-127"/>
              </a:rPr>
              <a:t>Copyrights ⓒ 2024 </a:t>
            </a:r>
            <a:r>
              <a:rPr kumimoji="1" lang="en-US" altLang="ko-KR" sz="700" b="1" dirty="0" err="1">
                <a:solidFill>
                  <a:srgbClr val="A6A6A6"/>
                </a:solidFill>
                <a:latin typeface="맑은 고딕" pitchFamily="50" charset="-127"/>
                <a:ea typeface="맑은 고딕" pitchFamily="50" charset="-127"/>
              </a:rPr>
              <a:t>secuDAim</a:t>
            </a:r>
            <a:r>
              <a:rPr kumimoji="1" lang="en-US" altLang="ko-KR" sz="700" b="1" dirty="0">
                <a:solidFill>
                  <a:srgbClr val="A6A6A6"/>
                </a:solidFill>
                <a:latin typeface="맑은 고딕" pitchFamily="50" charset="-127"/>
                <a:ea typeface="맑은 고딕" pitchFamily="50" charset="-127"/>
              </a:rPr>
              <a:t> Co., Ltd., All rights reserved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34F63B-0DAE-4A2B-A47C-383E6A1F1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t="13255" r="22892" b="56847"/>
          <a:stretch/>
        </p:blipFill>
        <p:spPr>
          <a:xfrm>
            <a:off x="0" y="2125783"/>
            <a:ext cx="9144000" cy="23827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2B3EA8-B525-47E4-B302-5F96789AF5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783"/>
            <a:ext cx="3387461" cy="2382706"/>
          </a:xfrm>
          <a:prstGeom prst="rect">
            <a:avLst/>
          </a:prstGeom>
        </p:spPr>
      </p:pic>
      <p:sp>
        <p:nvSpPr>
          <p:cNvPr id="16" name="자유형: 도형 11">
            <a:extLst>
              <a:ext uri="{FF2B5EF4-FFF2-40B4-BE49-F238E27FC236}">
                <a16:creationId xmlns:a16="http://schemas.microsoft.com/office/drawing/2014/main" id="{0C84A540-F510-4E6E-9FE6-C48DE12A7CF8}"/>
              </a:ext>
            </a:extLst>
          </p:cNvPr>
          <p:cNvSpPr/>
          <p:nvPr userDrawn="1"/>
        </p:nvSpPr>
        <p:spPr>
          <a:xfrm>
            <a:off x="0" y="4754880"/>
            <a:ext cx="9144000" cy="457200"/>
          </a:xfrm>
          <a:custGeom>
            <a:avLst/>
            <a:gdLst>
              <a:gd name="connsiteX0" fmla="*/ 0 w 9144000"/>
              <a:gd name="connsiteY0" fmla="*/ 457200 h 457200"/>
              <a:gd name="connsiteX1" fmla="*/ 2677160 w 9144000"/>
              <a:gd name="connsiteY1" fmla="*/ 457200 h 457200"/>
              <a:gd name="connsiteX2" fmla="*/ 3200400 w 9144000"/>
              <a:gd name="connsiteY2" fmla="*/ 0 h 457200"/>
              <a:gd name="connsiteX3" fmla="*/ 9144000 w 91440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57200">
                <a:moveTo>
                  <a:pt x="0" y="457200"/>
                </a:moveTo>
                <a:lnTo>
                  <a:pt x="2677160" y="457200"/>
                </a:lnTo>
                <a:lnTo>
                  <a:pt x="3200400" y="0"/>
                </a:lnTo>
                <a:lnTo>
                  <a:pt x="9144000" y="0"/>
                </a:lnTo>
              </a:path>
            </a:pathLst>
          </a:custGeom>
          <a:noFill/>
          <a:ln w="28575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028A23-9B6A-43C7-9DAE-8BEE8285DE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697" y="252055"/>
            <a:ext cx="1203030" cy="1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0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850" y="1295231"/>
            <a:ext cx="8820154" cy="6098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729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35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25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4044950" y="6567408"/>
            <a:ext cx="10668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fld id="{EF75A41A-4D95-4A3D-A8E8-5A47B4F98BCE}" type="slidenum">
              <a:rPr kumimoji="1" lang="en-US" altLang="ko-KR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 eaLnBrk="1" latinLnBrk="1" hangingPunct="1">
                <a:defRPr/>
              </a:pPr>
              <a:t>‹#›</a:t>
            </a:fld>
            <a:endParaRPr kumimoji="1"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3765A5-D758-401B-9BCD-085E86C660BE}"/>
              </a:ext>
            </a:extLst>
          </p:cNvPr>
          <p:cNvCxnSpPr/>
          <p:nvPr userDrawn="1"/>
        </p:nvCxnSpPr>
        <p:spPr>
          <a:xfrm>
            <a:off x="252413" y="6477493"/>
            <a:ext cx="8644314" cy="0"/>
          </a:xfrm>
          <a:prstGeom prst="line">
            <a:avLst/>
          </a:prstGeom>
          <a:ln w="127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D5A3C1A-E3E3-4949-B0E4-035190053E1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30" y="6567408"/>
            <a:ext cx="1120938" cy="1855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B70650-5B49-499B-ADB8-A094B099A667}"/>
              </a:ext>
            </a:extLst>
          </p:cNvPr>
          <p:cNvSpPr/>
          <p:nvPr userDrawn="1"/>
        </p:nvSpPr>
        <p:spPr>
          <a:xfrm rot="5400000">
            <a:off x="4588236" y="-3830966"/>
            <a:ext cx="434958" cy="8676570"/>
          </a:xfrm>
          <a:prstGeom prst="rect">
            <a:avLst/>
          </a:prstGeom>
          <a:solidFill>
            <a:srgbClr val="00AEE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9EDFC7-21A4-4E00-8FF4-804A0F668E62}"/>
              </a:ext>
            </a:extLst>
          </p:cNvPr>
          <p:cNvSpPr/>
          <p:nvPr userDrawn="1"/>
        </p:nvSpPr>
        <p:spPr>
          <a:xfrm rot="5400000">
            <a:off x="142316" y="471695"/>
            <a:ext cx="434958" cy="71249"/>
          </a:xfrm>
          <a:prstGeom prst="rect">
            <a:avLst/>
          </a:prstGeom>
          <a:solidFill>
            <a:srgbClr val="00AEE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15AB11E-EF8D-460D-BA4C-5E0E8AEDB317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16030" y="507320"/>
            <a:ext cx="208141" cy="0"/>
          </a:xfrm>
          <a:prstGeom prst="line">
            <a:avLst/>
          </a:prstGeom>
          <a:ln w="28575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B5B4A6-F3B5-4F17-BA57-97402F0056CE}"/>
              </a:ext>
            </a:extLst>
          </p:cNvPr>
          <p:cNvSpPr/>
          <p:nvPr userDrawn="1"/>
        </p:nvSpPr>
        <p:spPr>
          <a:xfrm rot="5400000">
            <a:off x="8348678" y="446540"/>
            <a:ext cx="802656" cy="121563"/>
          </a:xfrm>
          <a:prstGeom prst="rect">
            <a:avLst/>
          </a:prstGeom>
          <a:solidFill>
            <a:srgbClr val="00AEE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3C85A-55E3-489A-BC19-C4F52EE5923D}"/>
              </a:ext>
            </a:extLst>
          </p:cNvPr>
          <p:cNvSpPr/>
          <p:nvPr userDrawn="1"/>
        </p:nvSpPr>
        <p:spPr>
          <a:xfrm rot="5400000" flipV="1">
            <a:off x="8559011" y="484462"/>
            <a:ext cx="661338" cy="45719"/>
          </a:xfrm>
          <a:prstGeom prst="rect">
            <a:avLst/>
          </a:prstGeom>
          <a:solidFill>
            <a:srgbClr val="00AEE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</p:sldLayoutIdLst>
  <p:txStyles>
    <p:titleStyle>
      <a:lvl1pPr algn="r" defTabSz="912813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1"/>
          </a:solidFill>
          <a:latin typeface="+mj-lt"/>
          <a:ea typeface="+mj-ea"/>
          <a:cs typeface="+mj-cs"/>
        </a:defRPr>
      </a:lvl1pPr>
      <a:lvl2pPr algn="r" defTabSz="912813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1"/>
          </a:solidFill>
          <a:latin typeface="Times New Roman" charset="0"/>
          <a:ea typeface="휴먼모음T" pitchFamily="18" charset="-127"/>
        </a:defRPr>
      </a:lvl2pPr>
      <a:lvl3pPr algn="r" defTabSz="912813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1"/>
          </a:solidFill>
          <a:latin typeface="Times New Roman" charset="0"/>
          <a:ea typeface="휴먼모음T" pitchFamily="18" charset="-127"/>
        </a:defRPr>
      </a:lvl3pPr>
      <a:lvl4pPr algn="r" defTabSz="912813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1"/>
          </a:solidFill>
          <a:latin typeface="Times New Roman" charset="0"/>
          <a:ea typeface="휴먼모음T" pitchFamily="18" charset="-127"/>
        </a:defRPr>
      </a:lvl4pPr>
      <a:lvl5pPr algn="r" defTabSz="912813" rtl="0" eaLnBrk="0" fontAlgn="base" latinLnBrk="1" hangingPunct="0">
        <a:spcBef>
          <a:spcPct val="0"/>
        </a:spcBef>
        <a:spcAft>
          <a:spcPct val="0"/>
        </a:spcAft>
        <a:defRPr kumimoji="1" sz="1600" b="1">
          <a:solidFill>
            <a:schemeClr val="tx1"/>
          </a:solidFill>
          <a:latin typeface="Times New Roman" charset="0"/>
          <a:ea typeface="휴먼모음T" pitchFamily="18" charset="-127"/>
        </a:defRPr>
      </a:lvl5pPr>
      <a:lvl6pPr marL="483809" algn="r" defTabSz="913862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bg1"/>
          </a:solidFill>
          <a:latin typeface="Times New Roman" charset="0"/>
          <a:ea typeface="휴먼모음T" pitchFamily="18" charset="-127"/>
        </a:defRPr>
      </a:lvl6pPr>
      <a:lvl7pPr marL="967618" algn="r" defTabSz="913862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bg1"/>
          </a:solidFill>
          <a:latin typeface="Times New Roman" charset="0"/>
          <a:ea typeface="휴먼모음T" pitchFamily="18" charset="-127"/>
        </a:defRPr>
      </a:lvl7pPr>
      <a:lvl8pPr marL="1451427" algn="r" defTabSz="913862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bg1"/>
          </a:solidFill>
          <a:latin typeface="Times New Roman" charset="0"/>
          <a:ea typeface="휴먼모음T" pitchFamily="18" charset="-127"/>
        </a:defRPr>
      </a:lvl8pPr>
      <a:lvl9pPr marL="1935236" algn="r" defTabSz="913862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bg1"/>
          </a:solidFill>
          <a:latin typeface="Times New Roman" charset="0"/>
          <a:ea typeface="휴먼모음T" pitchFamily="18" charset="-127"/>
        </a:defRPr>
      </a:lvl9pPr>
    </p:titleStyle>
    <p:bodyStyle>
      <a:lvl1pPr marL="361950" indent="-361950" algn="just" defTabSz="912813" rtl="0" eaLnBrk="0" fontAlgn="base" hangingPunct="0">
        <a:spcBef>
          <a:spcPct val="20000"/>
        </a:spcBef>
        <a:spcAft>
          <a:spcPct val="0"/>
        </a:spcAft>
        <a:defRPr kumimoji="1" sz="17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285750" algn="l" defTabSz="91281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j-lt"/>
          <a:ea typeface="굴림" pitchFamily="50" charset="-127"/>
        </a:defRPr>
      </a:lvl2pPr>
      <a:lvl3pPr marL="1179513" indent="-227013" algn="l" defTabSz="91281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j-lt"/>
          <a:ea typeface="굴림" pitchFamily="50" charset="-127"/>
        </a:defRPr>
      </a:lvl3pPr>
      <a:lvl4pPr marL="1598613" indent="-227013" algn="l" defTabSz="91281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j-lt"/>
          <a:ea typeface="굴림" pitchFamily="50" charset="-127"/>
        </a:defRPr>
      </a:lvl4pPr>
      <a:lvl5pPr marL="2057400" indent="-227013" algn="l" defTabSz="912813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굴림" pitchFamily="50" charset="-127"/>
        </a:defRPr>
      </a:lvl5pPr>
      <a:lvl6pPr marL="2541678" indent="-228465" algn="l" defTabSz="913862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굴림" pitchFamily="50" charset="-127"/>
        </a:defRPr>
      </a:lvl6pPr>
      <a:lvl7pPr marL="3025487" indent="-228465" algn="l" defTabSz="913862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굴림" pitchFamily="50" charset="-127"/>
        </a:defRPr>
      </a:lvl7pPr>
      <a:lvl8pPr marL="3509296" indent="-228465" algn="l" defTabSz="913862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굴림" pitchFamily="50" charset="-127"/>
        </a:defRPr>
      </a:lvl8pPr>
      <a:lvl9pPr marL="3993105" indent="-228465" algn="l" defTabSz="913862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j-lt"/>
          <a:ea typeface="굴림" pitchFamily="50" charset="-127"/>
        </a:defRPr>
      </a:lvl9pPr>
    </p:bodyStyle>
    <p:otherStyle>
      <a:defPPr>
        <a:defRPr lang="ko-KR"/>
      </a:defPPr>
      <a:lvl1pPr marL="0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809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618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427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236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045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2854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6663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472" algn="l" defTabSz="9676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4068839" y="4797191"/>
            <a:ext cx="4319691" cy="1800249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281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맑은 고딕" pitchFamily="50" charset="-127"/>
                <a:ea typeface="맑은 고딕" pitchFamily="50" charset="-127"/>
                <a:cs typeface="+mj-cs"/>
              </a:rPr>
              <a:t>감성 대화 말뭉치</a:t>
            </a:r>
            <a:br>
              <a:rPr lang="en-US" altLang="ko-KR" sz="2400" b="1" kern="0" dirty="0">
                <a:latin typeface="맑은 고딕" pitchFamily="50" charset="-127"/>
                <a:ea typeface="맑은 고딕" pitchFamily="50" charset="-127"/>
                <a:cs typeface="+mj-cs"/>
              </a:rPr>
            </a:br>
            <a:r>
              <a:rPr lang="en-US" altLang="ko-KR" sz="2400" b="1" kern="0" dirty="0">
                <a:latin typeface="맑은 고딕" pitchFamily="50" charset="-127"/>
                <a:ea typeface="맑은 고딕" pitchFamily="50" charset="-127"/>
                <a:cs typeface="+mj-cs"/>
              </a:rPr>
              <a:t>LLM Fine Tuning</a:t>
            </a:r>
          </a:p>
          <a:p>
            <a:pPr marL="0" marR="0" lvl="0" indent="0" algn="ctr" defTabSz="91281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latin typeface="맑은 고딕" pitchFamily="50" charset="-127"/>
                <a:ea typeface="맑은 고딕" pitchFamily="50" charset="-127"/>
                <a:cs typeface="+mj-cs"/>
              </a:rPr>
              <a:t>전준용 프로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2"/>
          <p:cNvSpPr txBox="1">
            <a:spLocks/>
          </p:cNvSpPr>
          <p:nvPr/>
        </p:nvSpPr>
        <p:spPr>
          <a:xfrm>
            <a:off x="36199" y="4725180"/>
            <a:ext cx="2448239" cy="504069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ctr" defTabSz="912813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dirty="0">
                <a:latin typeface="맑은 고딕" pitchFamily="50" charset="-127"/>
                <a:ea typeface="맑은 고딕" pitchFamily="50" charset="-127"/>
                <a:cs typeface="+mj-cs"/>
              </a:rPr>
              <a:t>2024. 08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NF4 – Double Quantization(DF)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814186" y="5604036"/>
            <a:ext cx="712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양자화 상수를 양자화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0" dirty="0">
                <a:latin typeface="맑은 고딕" pitchFamily="50" charset="-127"/>
                <a:ea typeface="맑은 고딕" pitchFamily="50" charset="-127"/>
              </a:rPr>
              <a:t>양자화 상수는 모델 밖에 따로 저장되는 형태</a:t>
            </a:r>
          </a:p>
        </p:txBody>
      </p:sp>
      <p:pic>
        <p:nvPicPr>
          <p:cNvPr id="7170" name="Picture 2" descr="Double Quantization">
            <a:extLst>
              <a:ext uri="{FF2B5EF4-FFF2-40B4-BE49-F238E27FC236}">
                <a16:creationId xmlns:a16="http://schemas.microsoft.com/office/drawing/2014/main" id="{BE9C7983-A057-7806-4DCE-F9F7322C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6" y="1429310"/>
            <a:ext cx="7803668" cy="399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verage Perplexity of Various 4-bit LLMs on Pile-CC Dataset">
            <a:extLst>
              <a:ext uri="{FF2B5EF4-FFF2-40B4-BE49-F238E27FC236}">
                <a16:creationId xmlns:a16="http://schemas.microsoft.com/office/drawing/2014/main" id="{F4E460DA-9201-6D13-54C0-51BA8F49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357438"/>
            <a:ext cx="4038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2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데이터셋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–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감성 대화 말뭉치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AI Hub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C9CF24-28BB-2F28-7FDA-D1BED0E3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62" y="2049637"/>
            <a:ext cx="8240275" cy="3067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7E078-3B91-0A6A-94B7-8DE5A0EC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25" y="1230376"/>
            <a:ext cx="5622148" cy="48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데이터셋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–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감성 대화 말뭉치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5351E6-17D5-D0B3-C1FD-A69051AF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10" y="1045711"/>
            <a:ext cx="7291449" cy="51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5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Llama3.1-8B-Instruct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F7E86D-D5E0-3A5A-F550-EEE166ACF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79" y="1472303"/>
            <a:ext cx="7643842" cy="42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80E80-FB65-D4E2-2D07-50FA79E20671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Llama3.1</a:t>
            </a:r>
            <a:endParaRPr kumimoji="1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917FECD-4FF9-185F-9A33-3262BB14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5" y="1358380"/>
            <a:ext cx="6697969" cy="46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795C69B-4CFD-DE57-9BC4-61260A7A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5" y="1358380"/>
            <a:ext cx="6697969" cy="46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BBEBCCBA-F987-594A-0403-67209492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3" y="1543575"/>
            <a:ext cx="7825158" cy="415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74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Llama3.1-8B-Instruct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0244" name="Picture 4" descr="Parameter-Efficient Fine-Tuning using 🤗 PEFT">
            <a:extLst>
              <a:ext uri="{FF2B5EF4-FFF2-40B4-BE49-F238E27FC236}">
                <a16:creationId xmlns:a16="http://schemas.microsoft.com/office/drawing/2014/main" id="{6577F8C1-7687-2528-99B7-BA7CFFFC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30" y="1454529"/>
            <a:ext cx="7020340" cy="394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EE824D-8DC2-21F5-7239-56314C82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0" y="1215831"/>
            <a:ext cx="8609875" cy="44263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CC51AF-0AB8-D687-FF78-51B1AD6990A4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PEFT</a:t>
            </a:r>
            <a:endParaRPr kumimoji="1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36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Llama3.1-8B-Instruct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Preprocessing - Special token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502B20-5F7A-5549-CEEB-F2E985BD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37" y="2073017"/>
            <a:ext cx="8308566" cy="27119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8A6F14-63E3-AAE0-DAF0-890AFFFA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96" y="75732"/>
            <a:ext cx="5792008" cy="670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DA434A-A739-BA91-1CB8-EE593FB7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34" y="2662311"/>
            <a:ext cx="8670331" cy="153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63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Llama3.1-8B-Instruct –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Model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Size &amp;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출력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784635" y="5606694"/>
            <a:ext cx="71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D40BD1-A98D-3506-4878-8C218B76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0" y="1192892"/>
            <a:ext cx="8316520" cy="2426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8CDFA3-2BDD-6B98-ED41-ED5C3836A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0" y="3789050"/>
            <a:ext cx="8316520" cy="2427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4D34C6-A6CA-37AE-F7D5-0D68CF55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8" y="2730888"/>
            <a:ext cx="7839884" cy="1777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A53A60-624F-C5BB-C55F-E81598473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2748" y="1399855"/>
            <a:ext cx="1790424" cy="4462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 Tuning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결과 비교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391A2-0A77-03B1-5B7A-27912FFD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37" y="3900226"/>
            <a:ext cx="6507725" cy="1891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78CB7B-B3EB-8C8B-C36D-6E1CFC3C3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567" y="1321042"/>
            <a:ext cx="3558906" cy="211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03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 Tuning 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결과 비교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1548272" y="1406835"/>
            <a:ext cx="179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Base Model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5EE92-9B5B-EA26-1AB8-AC367ACC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3" y="2161216"/>
            <a:ext cx="4247898" cy="2535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78C9E-D536-869B-F38A-5A203355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167" y="2154356"/>
            <a:ext cx="4322750" cy="2535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EDD8-C11F-5627-0710-B2065D6DDA6A}"/>
              </a:ext>
            </a:extLst>
          </p:cNvPr>
          <p:cNvSpPr txBox="1"/>
          <p:nvPr/>
        </p:nvSpPr>
        <p:spPr>
          <a:xfrm>
            <a:off x="5617220" y="1406835"/>
            <a:ext cx="252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Fine Tuned Model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7FA1DE-43B9-E96C-8DA7-A332F8A31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230" y="5229250"/>
            <a:ext cx="5111539" cy="72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1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한계점</a:t>
            </a: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&amp;</a:t>
            </a: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개선점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0" dirty="0">
                <a:latin typeface="맑은 고딕" pitchFamily="50" charset="-127"/>
                <a:ea typeface="맑은 고딕" pitchFamily="50" charset="-127"/>
              </a:rPr>
              <a:t>데이터셋 </a:t>
            </a:r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모호한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라벨링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데이터셋의 한계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B6743-FD7A-E3F4-8F68-BE6CB943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0" y="2060810"/>
            <a:ext cx="8674020" cy="2991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04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50A590-0815-4C24-977A-C68376937597}"/>
              </a:ext>
            </a:extLst>
          </p:cNvPr>
          <p:cNvSpPr/>
          <p:nvPr/>
        </p:nvSpPr>
        <p:spPr>
          <a:xfrm>
            <a:off x="5501228" y="649088"/>
            <a:ext cx="3649916" cy="33655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09971-4A04-4632-ADAD-0639818908A9}"/>
              </a:ext>
            </a:extLst>
          </p:cNvPr>
          <p:cNvSpPr txBox="1"/>
          <p:nvPr/>
        </p:nvSpPr>
        <p:spPr>
          <a:xfrm>
            <a:off x="5589908" y="608980"/>
            <a:ext cx="14282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spc="-8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  <a:endParaRPr lang="ko-KR" altLang="en-US" sz="2100" spc="-8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C65214-06B1-4924-8752-942333E41B78}"/>
              </a:ext>
            </a:extLst>
          </p:cNvPr>
          <p:cNvGrpSpPr/>
          <p:nvPr/>
        </p:nvGrpSpPr>
        <p:grpSpPr>
          <a:xfrm>
            <a:off x="4428749" y="1611084"/>
            <a:ext cx="1024466" cy="1024466"/>
            <a:chOff x="4572000" y="1468768"/>
            <a:chExt cx="1024466" cy="10244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DF51E27-F5C9-4E83-8B8D-B0E93371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010" y="1696952"/>
              <a:ext cx="682446" cy="57767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C84B33-EC0C-47C8-A475-0C85508D3239}"/>
                </a:ext>
              </a:extLst>
            </p:cNvPr>
            <p:cNvSpPr/>
            <p:nvPr/>
          </p:nvSpPr>
          <p:spPr>
            <a:xfrm>
              <a:off x="4572000" y="1468768"/>
              <a:ext cx="1024466" cy="1024466"/>
            </a:xfrm>
            <a:prstGeom prst="rect">
              <a:avLst/>
            </a:prstGeom>
            <a:noFill/>
            <a:ln w="28575">
              <a:solidFill>
                <a:srgbClr val="6D6E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C456A6-ED70-4F13-BC8D-AA3853F42CC8}"/>
              </a:ext>
            </a:extLst>
          </p:cNvPr>
          <p:cNvSpPr/>
          <p:nvPr/>
        </p:nvSpPr>
        <p:spPr>
          <a:xfrm>
            <a:off x="0" y="0"/>
            <a:ext cx="2355233" cy="68580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C66A69-EC1F-4A61-A978-F482879E0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9088"/>
            <a:ext cx="2308308" cy="16255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5889C6-17DD-4354-A6E9-38D3F6D17186}"/>
              </a:ext>
            </a:extLst>
          </p:cNvPr>
          <p:cNvSpPr txBox="1"/>
          <p:nvPr/>
        </p:nvSpPr>
        <p:spPr>
          <a:xfrm>
            <a:off x="5724128" y="1611084"/>
            <a:ext cx="2901169" cy="383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Ⅰ_ LLM Fine Tuning</a:t>
            </a:r>
          </a:p>
          <a:p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Ⅱ_ </a:t>
            </a:r>
            <a:r>
              <a:rPr lang="ko-KR" altLang="en-US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데이터셋</a:t>
            </a:r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Ⅲ_ Llama3.1-8B-Insruct </a:t>
            </a:r>
            <a:r>
              <a:rPr lang="ko-KR" altLang="en-US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모델     </a:t>
            </a:r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 	Fine Tuning</a:t>
            </a:r>
          </a:p>
          <a:p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ko-KR" altLang="ko-KR" sz="1870" spc="-80" dirty="0" err="1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Ⅴ</a:t>
            </a:r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_</a:t>
            </a:r>
            <a:r>
              <a:rPr lang="ko-KR" altLang="en-US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 </a:t>
            </a:r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Fine Tuning </a:t>
            </a:r>
            <a:r>
              <a:rPr lang="ko-KR" altLang="en-US" sz="1870" spc="-80" dirty="0"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r>
              <a:rPr lang="en-US" altLang="ko-KR" sz="1870" spc="-80" dirty="0"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Ⅵ_ </a:t>
            </a:r>
            <a:r>
              <a:rPr lang="ko-KR" altLang="en-US" sz="1870" spc="-80" dirty="0"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  <a:r>
              <a:rPr lang="en-US" altLang="ko-KR" sz="1870" spc="-80" dirty="0"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70" spc="-80" dirty="0"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개선점</a:t>
            </a:r>
            <a:endParaRPr lang="en-US" altLang="ko-KR" sz="1870" spc="-80" dirty="0">
              <a:solidFill>
                <a:srgbClr val="00AEEF"/>
              </a:solidFill>
              <a:latin typeface="+mj-lt"/>
              <a:ea typeface="나눔스퀘어_ac Bold" panose="020B0600000101010101" pitchFamily="50" charset="-127"/>
            </a:endParaRPr>
          </a:p>
          <a:p>
            <a:endParaRPr lang="en-US" altLang="ko-KR" sz="1870" spc="-80" dirty="0">
              <a:solidFill>
                <a:srgbClr val="00AE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870" spc="-80" dirty="0">
              <a:solidFill>
                <a:srgbClr val="00AE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870" spc="-80" dirty="0">
              <a:solidFill>
                <a:srgbClr val="00AEE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1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한계점</a:t>
            </a: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&amp;</a:t>
            </a:r>
            <a:r>
              <a:rPr kumimoji="1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개선점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1475570" y="1582340"/>
            <a:ext cx="6480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8B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모델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저용량 모델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 한계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epoch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로 가볍게 학습 진행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LLM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학습 방식에 대한 이해 부족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다른 모델과의 비교 부재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목적과의 괴리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98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971500" y="3075057"/>
            <a:ext cx="735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b="0" dirty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kumimoji="1" lang="en-US" altLang="ko-KR" sz="4000" b="0" dirty="0"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ko-KR" altLang="en-US" sz="4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1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88F6C7-8CD9-432D-B2F6-779B2D918CB2}"/>
              </a:ext>
            </a:extLst>
          </p:cNvPr>
          <p:cNvGrpSpPr/>
          <p:nvPr/>
        </p:nvGrpSpPr>
        <p:grpSpPr>
          <a:xfrm>
            <a:off x="1475599" y="608980"/>
            <a:ext cx="2127493" cy="415498"/>
            <a:chOff x="1475599" y="1258467"/>
            <a:chExt cx="2127493" cy="41549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150A590-0815-4C24-977A-C68376937597}"/>
                </a:ext>
              </a:extLst>
            </p:cNvPr>
            <p:cNvSpPr/>
            <p:nvPr/>
          </p:nvSpPr>
          <p:spPr>
            <a:xfrm>
              <a:off x="1475599" y="1298575"/>
              <a:ext cx="1994636" cy="33655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09971-4A04-4632-ADAD-0639818908A9}"/>
                </a:ext>
              </a:extLst>
            </p:cNvPr>
            <p:cNvSpPr txBox="1"/>
            <p:nvPr/>
          </p:nvSpPr>
          <p:spPr>
            <a:xfrm>
              <a:off x="2174887" y="1258467"/>
              <a:ext cx="142820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8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Contents</a:t>
              </a:r>
              <a:endParaRPr lang="ko-KR" altLang="en-US" sz="2100" spc="-8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DF51E27-F5C9-4E83-8B8D-B0E93371EE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65" y="1696952"/>
            <a:ext cx="682446" cy="57767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B4DB0D-5CEB-460D-A428-1832B1C545A3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1474788" y="0"/>
            <a:ext cx="812" cy="1468768"/>
          </a:xfrm>
          <a:prstGeom prst="line">
            <a:avLst/>
          </a:prstGeom>
          <a:ln w="28575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C84B33-EC0C-47C8-A475-0C85508D3239}"/>
              </a:ext>
            </a:extLst>
          </p:cNvPr>
          <p:cNvSpPr/>
          <p:nvPr/>
        </p:nvSpPr>
        <p:spPr>
          <a:xfrm>
            <a:off x="962555" y="1468768"/>
            <a:ext cx="1024466" cy="1024466"/>
          </a:xfrm>
          <a:prstGeom prst="rect">
            <a:avLst/>
          </a:prstGeom>
          <a:noFill/>
          <a:ln w="28575">
            <a:solidFill>
              <a:srgbClr val="6D6E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889C6-17DD-4354-A6E9-38D3F6D17186}"/>
              </a:ext>
            </a:extLst>
          </p:cNvPr>
          <p:cNvSpPr txBox="1"/>
          <p:nvPr/>
        </p:nvSpPr>
        <p:spPr>
          <a:xfrm>
            <a:off x="2328244" y="1468768"/>
            <a:ext cx="2901169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Ⅰ_ LLM</a:t>
            </a:r>
            <a:r>
              <a:rPr lang="ko-KR" altLang="en-US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 </a:t>
            </a:r>
            <a:r>
              <a:rPr lang="en-US" altLang="ko-KR" sz="1870" spc="-80" dirty="0">
                <a:solidFill>
                  <a:srgbClr val="00AEEF"/>
                </a:solidFill>
                <a:latin typeface="+mj-lt"/>
                <a:ea typeface="나눔스퀘어_ac Bold" panose="020B0600000101010101" pitchFamily="50" charset="-127"/>
              </a:rPr>
              <a:t>Fine Tuning</a:t>
            </a:r>
          </a:p>
        </p:txBody>
      </p:sp>
      <p:sp>
        <p:nvSpPr>
          <p:cNvPr id="9" name="텍스트 개체 틀 24"/>
          <p:cNvSpPr txBox="1">
            <a:spLocks/>
          </p:cNvSpPr>
          <p:nvPr/>
        </p:nvSpPr>
        <p:spPr>
          <a:xfrm>
            <a:off x="2472918" y="2132856"/>
            <a:ext cx="2756496" cy="18002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361950" indent="-361950" algn="just" defTabSz="912813" rtl="0" eaLnBrk="0" fontAlgn="base" hangingPunct="0">
              <a:spcBef>
                <a:spcPct val="2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62000" indent="-285750" algn="l" defTabSz="91281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j-lt"/>
                <a:ea typeface="굴림" pitchFamily="50" charset="-127"/>
              </a:defRPr>
            </a:lvl2pPr>
            <a:lvl3pPr marL="1179513" indent="-227013" algn="l" defTabSz="91281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j-lt"/>
                <a:ea typeface="굴림" pitchFamily="50" charset="-127"/>
              </a:defRPr>
            </a:lvl3pPr>
            <a:lvl4pPr marL="1598613" indent="-227013" algn="l" defTabSz="91281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4pPr>
            <a:lvl5pPr marL="2057400" indent="-227013" algn="l" defTabSz="912813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5pPr>
            <a:lvl6pPr marL="2541678" indent="-228465" algn="l" defTabSz="913862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6pPr>
            <a:lvl7pPr marL="3025487" indent="-228465" algn="l" defTabSz="913862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7pPr>
            <a:lvl8pPr marL="3509296" indent="-228465" algn="l" defTabSz="913862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8pPr>
            <a:lvl9pPr marL="3993105" indent="-228465" algn="l" defTabSz="913862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j-lt"/>
                <a:ea typeface="굴림" pitchFamily="50" charset="-127"/>
              </a:defRPr>
            </a:lvl9pPr>
          </a:lstStyle>
          <a:p>
            <a:pPr latinLnBrk="0">
              <a:lnSpc>
                <a:spcPct val="200000"/>
              </a:lnSpc>
              <a:buFontTx/>
              <a:buChar char="-"/>
            </a:pPr>
            <a:r>
              <a:rPr lang="en-US" altLang="ko-KR" sz="1600" b="1" kern="0" dirty="0">
                <a:solidFill>
                  <a:schemeClr val="bg1">
                    <a:lumMod val="50000"/>
                  </a:schemeClr>
                </a:solidFill>
                <a:ea typeface="나눔스퀘어_ac" panose="020B0600000101010101"/>
              </a:rPr>
              <a:t>PEFT</a:t>
            </a:r>
          </a:p>
          <a:p>
            <a:pPr latinLnBrk="0">
              <a:lnSpc>
                <a:spcPct val="200000"/>
              </a:lnSpc>
              <a:buFontTx/>
              <a:buChar char="-"/>
            </a:pPr>
            <a:r>
              <a:rPr lang="en-US" altLang="ko-KR" sz="1600" b="1" kern="0" dirty="0" err="1">
                <a:solidFill>
                  <a:schemeClr val="bg1">
                    <a:lumMod val="50000"/>
                  </a:schemeClr>
                </a:solidFill>
                <a:ea typeface="나눔스퀘어_ac" panose="020B0600000101010101"/>
              </a:rPr>
              <a:t>LoRA</a:t>
            </a:r>
            <a:r>
              <a:rPr lang="en-US" altLang="ko-KR" sz="1600" b="1" kern="0" dirty="0">
                <a:solidFill>
                  <a:schemeClr val="bg1">
                    <a:lumMod val="50000"/>
                  </a:schemeClr>
                </a:solidFill>
                <a:ea typeface="나눔스퀘어_ac" panose="020B0600000101010101"/>
              </a:rPr>
              <a:t> </a:t>
            </a:r>
          </a:p>
          <a:p>
            <a:pPr latinLnBrk="0">
              <a:lnSpc>
                <a:spcPct val="200000"/>
              </a:lnSpc>
              <a:buFontTx/>
              <a:buChar char="-"/>
            </a:pPr>
            <a:r>
              <a:rPr lang="en-US" altLang="ko-KR" sz="1600" b="1" kern="0" dirty="0" err="1">
                <a:solidFill>
                  <a:schemeClr val="bg1">
                    <a:lumMod val="50000"/>
                  </a:schemeClr>
                </a:solidFill>
                <a:ea typeface="나눔스퀘어_ac" panose="020B0600000101010101"/>
              </a:rPr>
              <a:t>QLoRA</a:t>
            </a:r>
            <a:endParaRPr lang="en-US" altLang="ko-KR" sz="1600" b="1" kern="0" dirty="0">
              <a:solidFill>
                <a:schemeClr val="bg1">
                  <a:lumMod val="50000"/>
                </a:schemeClr>
              </a:solidFill>
              <a:ea typeface="나눔스퀘어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19957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- PEFT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763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Parameter-Efficient Fine-Tuning (PEFT)</a:t>
            </a:r>
            <a:r>
              <a:rPr lang="ko-KR" altLang="en-US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r>
              <a:rPr kumimoji="1" lang="ko-KR" altLang="en-US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814648" y="5411593"/>
            <a:ext cx="712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어댑터를 사용하여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pre-trained model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사이사이에 학습 가능한 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작은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feed-forward networks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삽입한 구조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weights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는 고정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F35D42-649A-CD73-0D8D-B7938E39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37" y="1220281"/>
            <a:ext cx="5741525" cy="41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lang="en-US" altLang="ko-KR" sz="16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763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LoRA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(Low-Rank Adaption)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1008674" y="5240406"/>
            <a:ext cx="7126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기존의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weights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는 고정 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low-rank decomposition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세팅의 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새로운 차원을 학습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적은 개수의 파라미터를 학습시켜도 원래 모델과 거의 비슷한 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성능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AutoShape 4" descr="Untitled">
            <a:extLst>
              <a:ext uri="{FF2B5EF4-FFF2-40B4-BE49-F238E27FC236}">
                <a16:creationId xmlns:a16="http://schemas.microsoft.com/office/drawing/2014/main" id="{0ECECA35-2E0E-E453-B612-2458C27D61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6" descr="Untitled">
            <a:extLst>
              <a:ext uri="{FF2B5EF4-FFF2-40B4-BE49-F238E27FC236}">
                <a16:creationId xmlns:a16="http://schemas.microsoft.com/office/drawing/2014/main" id="{1B8196BE-D574-BBF2-5DBF-B77BE90B6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F65D5-4AF3-38D3-68BE-E9E2A3023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0" y="1617594"/>
            <a:ext cx="8158299" cy="33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lang="en-US" altLang="ko-KR" sz="16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763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LoRA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(Low-Rank Adaption)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E96C56-4A41-2229-2EA2-2EB78749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700213"/>
            <a:ext cx="71532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D39081-07EE-9533-179B-AD2770BEFBE9}"/>
              </a:ext>
            </a:extLst>
          </p:cNvPr>
          <p:cNvSpPr txBox="1"/>
          <p:nvPr/>
        </p:nvSpPr>
        <p:spPr>
          <a:xfrm>
            <a:off x="814648" y="5411593"/>
            <a:ext cx="712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LoRA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이용했을때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fields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SOTA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달성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0.01%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파라미터 개수만 이용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27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lang="en-US" altLang="ko-KR" sz="16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814648" y="5411593"/>
            <a:ext cx="71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 r=1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일 때 조차 좋은 성능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63CD2B-3D92-F9A5-C9EA-127C3D5B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010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27051C-0D10-A157-E20A-5174B996962B}"/>
              </a:ext>
            </a:extLst>
          </p:cNvPr>
          <p:cNvSpPr txBox="1"/>
          <p:nvPr/>
        </p:nvSpPr>
        <p:spPr>
          <a:xfrm>
            <a:off x="318041" y="861044"/>
            <a:ext cx="763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LoRA</a:t>
            </a:r>
            <a:r>
              <a:rPr kumimoji="1"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(Low-Rank Adaption)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69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Quantization Low-Rank Adaptation</a:t>
            </a:r>
            <a:endParaRPr kumimoji="1"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784635" y="5606694"/>
            <a:ext cx="712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NF4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PLM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+ BF16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LoRA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Tx/>
              <a:buChar char="-"/>
            </a:pP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2" name="Picture 2" descr="post-thumbnail">
            <a:extLst>
              <a:ext uri="{FF2B5EF4-FFF2-40B4-BE49-F238E27FC236}">
                <a16:creationId xmlns:a16="http://schemas.microsoft.com/office/drawing/2014/main" id="{FC961F9D-D9E4-EE88-A793-7EB2B99A8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0" y="1471451"/>
            <a:ext cx="7452400" cy="39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03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4"/>
          <p:cNvSpPr txBox="1">
            <a:spLocks noChangeArrowheads="1"/>
          </p:cNvSpPr>
          <p:nvPr/>
        </p:nvSpPr>
        <p:spPr bwMode="auto">
          <a:xfrm>
            <a:off x="467870" y="332570"/>
            <a:ext cx="4248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LLM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Fine</a:t>
            </a:r>
            <a:r>
              <a:rPr lang="ko-KR" altLang="en-US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16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Tuning – </a:t>
            </a:r>
            <a:r>
              <a:rPr kumimoji="1" lang="en-US" altLang="ko-K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QLoRA</a:t>
            </a:r>
            <a:endParaRPr kumimoji="1" lang="en-US" altLang="ko-KR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63D23-C683-0586-50A0-0CFE66621170}"/>
              </a:ext>
            </a:extLst>
          </p:cNvPr>
          <p:cNvSpPr txBox="1"/>
          <p:nvPr/>
        </p:nvSpPr>
        <p:spPr>
          <a:xfrm>
            <a:off x="318041" y="861044"/>
            <a:ext cx="56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0" dirty="0">
                <a:latin typeface="맑은 고딕" pitchFamily="50" charset="-127"/>
                <a:ea typeface="맑은 고딕" pitchFamily="50" charset="-127"/>
              </a:rPr>
              <a:t>NF4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FA85-FDDA-8748-F031-D944E33508CC}"/>
              </a:ext>
            </a:extLst>
          </p:cNvPr>
          <p:cNvSpPr txBox="1"/>
          <p:nvPr/>
        </p:nvSpPr>
        <p:spPr>
          <a:xfrm>
            <a:off x="784635" y="5606694"/>
            <a:ext cx="712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Normal Float 4Bit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정규 분포 가중치를 보다 효율적으로 처리하도록 특별히 설계된 새로운 데이터 유형</a:t>
            </a:r>
            <a:endParaRPr kumimoji="1"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50" name="Picture 6" descr="NF4 Mapping">
            <a:extLst>
              <a:ext uri="{FF2B5EF4-FFF2-40B4-BE49-F238E27FC236}">
                <a16:creationId xmlns:a16="http://schemas.microsoft.com/office/drawing/2014/main" id="{1175F00E-49C3-EE72-A8CB-A1891F9C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09" y="2190750"/>
            <a:ext cx="7097781" cy="285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71863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기본 디자인">
      <a:majorFont>
        <a:latin typeface="Times New Roman"/>
        <a:ea typeface="휴먼모음T"/>
        <a:cs typeface=""/>
      </a:majorFont>
      <a:minorFont>
        <a:latin typeface="휴먼모음T"/>
        <a:ea typeface="휴먼모음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8636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933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636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휴먼모음T" pitchFamily="18" charset="-127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b="0" dirty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87784</TotalTime>
  <Words>303</Words>
  <Application>Microsoft Office PowerPoint</Application>
  <PresentationFormat>화면 슬라이드 쇼(4:3)</PresentationFormat>
  <Paragraphs>85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나눔스퀘어_ac</vt:lpstr>
      <vt:lpstr>나눔스퀘어_ac Bold</vt:lpstr>
      <vt:lpstr>맑은 고딕</vt:lpstr>
      <vt:lpstr>휴먼모음T</vt:lpstr>
      <vt:lpstr>Arial</vt:lpstr>
      <vt:lpstr>Times New Roman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secui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sjk</dc:creator>
  <cp:lastModifiedBy>JOONYONG JEON</cp:lastModifiedBy>
  <cp:revision>3341</cp:revision>
  <cp:lastPrinted>2016-12-12T08:14:30Z</cp:lastPrinted>
  <dcterms:created xsi:type="dcterms:W3CDTF">2007-03-20T23:45:06Z</dcterms:created>
  <dcterms:modified xsi:type="dcterms:W3CDTF">2024-08-09T08:03:45Z</dcterms:modified>
</cp:coreProperties>
</file>